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9" r:id="rId7"/>
    <p:sldId id="260" r:id="rId8"/>
    <p:sldId id="261" r:id="rId9"/>
    <p:sldId id="262" r:id="rId10"/>
    <p:sldId id="264" r:id="rId11"/>
    <p:sldId id="266" r:id="rId12"/>
    <p:sldId id="263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FF"/>
    <a:srgbClr val="006600"/>
    <a:srgbClr val="3366FF"/>
    <a:srgbClr val="660033"/>
    <a:srgbClr val="CC0000"/>
    <a:srgbClr val="008000"/>
    <a:srgbClr val="FF3300"/>
    <a:srgbClr val="0033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D8EA-87CB-4FF3-A0E4-6258E9E80256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B5B2-D11B-4D98-80BC-0470014A2B5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Presentazione\Don%20Raffa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Presentazione\Cesare%20Deve%20Morire%20Scena%20Finale_1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Users\PC1\AppData\Local\Microsoft\Windows\INetCache\IE\YA48AK89\orientament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43" y="3643314"/>
            <a:ext cx="2057389" cy="200024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14282" y="2143116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MISURE ALTERNATIVE E DETENZIONE:</a:t>
            </a:r>
          </a:p>
          <a:p>
            <a:pPr algn="ctr"/>
            <a:r>
              <a:rPr lang="it-IT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IL PROGETTO IV PIANO NEL CARCERE </a:t>
            </a:r>
            <a:r>
              <a:rPr lang="it-IT" sz="32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POGGIOREALE</a:t>
            </a:r>
            <a:endParaRPr lang="it-IT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557214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b="1" dirty="0" smtClean="0"/>
              <a:t>Dr.ssa </a:t>
            </a:r>
            <a:r>
              <a:rPr lang="it-IT" sz="1600" b="1" dirty="0" smtClean="0"/>
              <a:t>Marinella SCALA </a:t>
            </a:r>
            <a:r>
              <a:rPr lang="it-IT" sz="1400" b="1" dirty="0" smtClean="0"/>
              <a:t>- </a:t>
            </a:r>
            <a:r>
              <a:rPr lang="it-IT" sz="1400" i="1" dirty="0" smtClean="0"/>
              <a:t>Responsabile SerD </a:t>
            </a:r>
            <a:r>
              <a:rPr lang="it-IT" sz="1400" i="1" dirty="0" err="1" smtClean="0"/>
              <a:t>d.s.b.</a:t>
            </a:r>
            <a:r>
              <a:rPr lang="it-IT" sz="1400" i="1" dirty="0" smtClean="0"/>
              <a:t> 24 “Palomar” - Coordinatrice del Progetto IV Piano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b="1" dirty="0" smtClean="0"/>
              <a:t> Dr.ssa </a:t>
            </a:r>
            <a:r>
              <a:rPr lang="it-IT" sz="1600" b="1" dirty="0" smtClean="0"/>
              <a:t>Paola LAMBERTI </a:t>
            </a:r>
            <a:r>
              <a:rPr lang="it-IT" sz="1400" dirty="0" smtClean="0"/>
              <a:t>– </a:t>
            </a:r>
            <a:r>
              <a:rPr lang="it-IT" sz="1400" i="1" dirty="0" smtClean="0"/>
              <a:t>Operatrice Progetto  IV Piano</a:t>
            </a: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</p:spPr>
        <p:txBody>
          <a:bodyPr>
            <a:normAutofit/>
          </a:bodyPr>
          <a:lstStyle/>
          <a:p>
            <a:r>
              <a:rPr lang="it-IT" sz="3000" b="1" dirty="0" smtClean="0">
                <a:latin typeface="Arial" pitchFamily="34" charset="0"/>
                <a:cs typeface="Arial" pitchFamily="34" charset="0"/>
              </a:rPr>
              <a:t>CENTRO EUROPEO </a:t>
            </a:r>
            <a:r>
              <a:rPr lang="it-IT" sz="30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3000" b="1" dirty="0" smtClean="0">
                <a:latin typeface="Arial" pitchFamily="34" charset="0"/>
                <a:cs typeface="Arial" pitchFamily="34" charset="0"/>
              </a:rPr>
              <a:t> STUDI </a:t>
            </a:r>
            <a:r>
              <a:rPr lang="it-IT" sz="3000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3000" b="1" dirty="0" smtClean="0">
                <a:latin typeface="Arial" pitchFamily="34" charset="0"/>
                <a:cs typeface="Arial" pitchFamily="34" charset="0"/>
              </a:rPr>
              <a:t> NISIDA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000" dirty="0" smtClean="0">
                <a:latin typeface="Arial" pitchFamily="34" charset="0"/>
                <a:cs typeface="Arial" pitchFamily="34" charset="0"/>
              </a:rPr>
            </a:br>
            <a:r>
              <a:rPr lang="it-IT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000" dirty="0" smtClean="0"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latin typeface="Arial" pitchFamily="34" charset="0"/>
                <a:cs typeface="Arial" pitchFamily="34" charset="0"/>
              </a:rPr>
              <a:t>8 NOVEMBRE 2018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Don Raffa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519882"/>
            <a:ext cx="214314" cy="2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50004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 PROBLEMA DELLA MOTIVAZIONE</a:t>
            </a:r>
            <a:endParaRPr lang="it-IT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PC1\AppData\Local\Microsoft\Windows\INetCache\IE\QQGX0FJF\punto_interrogativo_domand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57298"/>
            <a:ext cx="3810000" cy="47625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85786" y="3179830"/>
            <a:ext cx="5399748" cy="820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Vuoi andare in comunità?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1538" y="2357430"/>
            <a:ext cx="77153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i="1" dirty="0" smtClean="0">
                <a:solidFill>
                  <a:srgbClr val="800000"/>
                </a:solidFill>
                <a:latin typeface="Lucida Handwriting" pitchFamily="66" charset="0"/>
              </a:rPr>
              <a:t>“</a:t>
            </a:r>
            <a:r>
              <a:rPr lang="it-IT" sz="2000" b="1" i="1" dirty="0" err="1" smtClean="0">
                <a:solidFill>
                  <a:srgbClr val="800000"/>
                </a:solidFill>
                <a:latin typeface="Lucida Handwriting" pitchFamily="66" charset="0"/>
              </a:rPr>
              <a:t>Tam</a:t>
            </a:r>
            <a:r>
              <a:rPr lang="it-IT" sz="2000" b="1" i="1" dirty="0" smtClean="0">
                <a:solidFill>
                  <a:srgbClr val="800000"/>
                </a:solidFill>
                <a:latin typeface="Lucida Handwriting" pitchFamily="66" charset="0"/>
              </a:rPr>
              <a:t> </a:t>
            </a:r>
            <a:r>
              <a:rPr lang="it-IT" sz="2000" b="1" i="1" dirty="0" err="1" smtClean="0">
                <a:solidFill>
                  <a:srgbClr val="800000"/>
                </a:solidFill>
                <a:latin typeface="Lucida Handwriting" pitchFamily="66" charset="0"/>
              </a:rPr>
              <a:t>Tam</a:t>
            </a:r>
            <a:r>
              <a:rPr lang="it-IT" sz="2000" b="1" i="1" dirty="0" smtClean="0">
                <a:solidFill>
                  <a:srgbClr val="800000"/>
                </a:solidFill>
                <a:latin typeface="Lucida Handwriting" pitchFamily="66" charset="0"/>
              </a:rPr>
              <a:t> </a:t>
            </a:r>
            <a:r>
              <a:rPr lang="it-IT" sz="2000" b="1" i="1" dirty="0" err="1" smtClean="0">
                <a:solidFill>
                  <a:srgbClr val="800000"/>
                </a:solidFill>
                <a:latin typeface="Lucida Handwriting" pitchFamily="66" charset="0"/>
              </a:rPr>
              <a:t>Bur</a:t>
            </a:r>
            <a:r>
              <a:rPr lang="it-IT" sz="2000" b="1" i="1" dirty="0" smtClean="0">
                <a:solidFill>
                  <a:srgbClr val="800000"/>
                </a:solidFill>
                <a:latin typeface="Lucida Handwriting" pitchFamily="66" charset="0"/>
              </a:rPr>
              <a:t>” - </a:t>
            </a:r>
            <a:r>
              <a:rPr lang="it-IT" sz="1600" i="1" dirty="0" smtClean="0">
                <a:latin typeface="Comic Sans MS" pitchFamily="66" charset="0"/>
              </a:rPr>
              <a:t>ritmo e musicoterapia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FF6600"/>
                </a:solidFill>
                <a:latin typeface="Stencil" pitchFamily="82" charset="0"/>
              </a:rPr>
              <a:t>“</a:t>
            </a:r>
            <a:r>
              <a:rPr lang="it-IT" sz="2000" dirty="0" err="1" smtClean="0">
                <a:solidFill>
                  <a:srgbClr val="FF6600"/>
                </a:solidFill>
                <a:latin typeface="Stencil" pitchFamily="82" charset="0"/>
              </a:rPr>
              <a:t>Ex-ducere</a:t>
            </a:r>
            <a:r>
              <a:rPr lang="it-IT" sz="2000" dirty="0" smtClean="0">
                <a:solidFill>
                  <a:srgbClr val="FF6600"/>
                </a:solidFill>
                <a:latin typeface="Stencil" pitchFamily="82" charset="0"/>
              </a:rPr>
              <a:t>” -</a:t>
            </a:r>
            <a:r>
              <a:rPr lang="it-IT" sz="1600" dirty="0" smtClean="0">
                <a:solidFill>
                  <a:srgbClr val="FF6600"/>
                </a:solidFill>
                <a:latin typeface="Stencil" pitchFamily="82" charset="0"/>
              </a:rPr>
              <a:t> </a:t>
            </a:r>
            <a:r>
              <a:rPr lang="it-IT" sz="1600" i="1" dirty="0" smtClean="0">
                <a:latin typeface="Comic Sans MS" pitchFamily="66" charset="0"/>
              </a:rPr>
              <a:t>pallacanestro ed educazione corporea</a:t>
            </a:r>
          </a:p>
          <a:p>
            <a:pPr algn="just">
              <a:lnSpc>
                <a:spcPct val="150000"/>
              </a:lnSpc>
            </a:pPr>
            <a:r>
              <a:rPr lang="it-IT" sz="2200" b="1" dirty="0" smtClean="0">
                <a:solidFill>
                  <a:srgbClr val="339966"/>
                </a:solidFill>
                <a:latin typeface="Curlz MT" pitchFamily="82" charset="0"/>
              </a:rPr>
              <a:t>“Fiumi di Parole” </a:t>
            </a:r>
            <a:r>
              <a:rPr lang="it-IT" sz="2000" b="1" dirty="0" smtClean="0">
                <a:solidFill>
                  <a:srgbClr val="339966"/>
                </a:solidFill>
                <a:latin typeface="Curlz MT" pitchFamily="82" charset="0"/>
              </a:rPr>
              <a:t>- </a:t>
            </a:r>
            <a:r>
              <a:rPr lang="it-IT" sz="1600" i="1" dirty="0" smtClean="0">
                <a:latin typeface="Comic Sans MS" pitchFamily="66" charset="0"/>
              </a:rPr>
              <a:t>giocare con le parole ed i pensieri</a:t>
            </a:r>
          </a:p>
          <a:p>
            <a:pPr algn="just">
              <a:lnSpc>
                <a:spcPct val="150000"/>
              </a:lnSpc>
            </a:pPr>
            <a:r>
              <a:rPr lang="it-IT" sz="2200" b="1" spc="100" dirty="0" smtClean="0">
                <a:solidFill>
                  <a:srgbClr val="0000FF"/>
                </a:solidFill>
                <a:latin typeface="Juice ITC" pitchFamily="82" charset="0"/>
              </a:rPr>
              <a:t>“Buon’Arte non </a:t>
            </a:r>
            <a:r>
              <a:rPr lang="it-IT" sz="2200" b="1" spc="100" dirty="0" err="1" smtClean="0">
                <a:solidFill>
                  <a:srgbClr val="0000FF"/>
                </a:solidFill>
                <a:latin typeface="Juice ITC" pitchFamily="82" charset="0"/>
              </a:rPr>
              <a:t>Mente…</a:t>
            </a:r>
            <a:r>
              <a:rPr lang="it-IT" sz="2200" b="1" spc="100" dirty="0" smtClean="0">
                <a:solidFill>
                  <a:srgbClr val="0000FF"/>
                </a:solidFill>
                <a:latin typeface="Juice ITC" pitchFamily="82" charset="0"/>
              </a:rPr>
              <a:t>” </a:t>
            </a:r>
            <a:r>
              <a:rPr lang="it-IT" sz="2000" b="1" dirty="0" smtClean="0">
                <a:solidFill>
                  <a:srgbClr val="0000FF"/>
                </a:solidFill>
                <a:latin typeface="Juice ITC" pitchFamily="82" charset="0"/>
              </a:rPr>
              <a:t>- </a:t>
            </a:r>
            <a:r>
              <a:rPr lang="it-IT" sz="1600" i="1" dirty="0" smtClean="0">
                <a:latin typeface="Comic Sans MS" pitchFamily="66" charset="0"/>
              </a:rPr>
              <a:t>teatro arte terapia</a:t>
            </a:r>
          </a:p>
          <a:p>
            <a:pPr algn="just">
              <a:lnSpc>
                <a:spcPct val="150000"/>
              </a:lnSpc>
            </a:pPr>
            <a:r>
              <a:rPr lang="it-IT" sz="2000" b="1" dirty="0" smtClean="0">
                <a:solidFill>
                  <a:srgbClr val="CC0099"/>
                </a:solidFill>
                <a:latin typeface="Freestyle Script" pitchFamily="66" charset="0"/>
              </a:rPr>
              <a:t>“</a:t>
            </a:r>
            <a:r>
              <a:rPr lang="it-IT" sz="2800" b="1" dirty="0" err="1" smtClean="0">
                <a:solidFill>
                  <a:srgbClr val="CC0099"/>
                </a:solidFill>
                <a:latin typeface="Freestyle Script" pitchFamily="66" charset="0"/>
              </a:rPr>
              <a:t>FabbricaIdee</a:t>
            </a:r>
            <a:r>
              <a:rPr lang="it-IT" sz="2800" b="1" dirty="0" smtClean="0">
                <a:solidFill>
                  <a:srgbClr val="CC0099"/>
                </a:solidFill>
                <a:latin typeface="Freestyle Script" pitchFamily="66" charset="0"/>
              </a:rPr>
              <a:t>” </a:t>
            </a:r>
            <a:r>
              <a:rPr lang="it-IT" sz="2000" b="1" dirty="0" smtClean="0">
                <a:solidFill>
                  <a:srgbClr val="CC0099"/>
                </a:solidFill>
                <a:latin typeface="Freestyle Script" pitchFamily="66" charset="0"/>
              </a:rPr>
              <a:t>–</a:t>
            </a:r>
            <a:r>
              <a:rPr lang="it-IT" sz="2000" dirty="0" smtClean="0">
                <a:solidFill>
                  <a:srgbClr val="CC0099"/>
                </a:solidFill>
                <a:latin typeface="Freestyle Script" pitchFamily="66" charset="0"/>
              </a:rPr>
              <a:t> </a:t>
            </a:r>
            <a:r>
              <a:rPr lang="it-IT" sz="1600" i="1" dirty="0" smtClean="0">
                <a:latin typeface="Comic Sans MS" pitchFamily="66" charset="0"/>
              </a:rPr>
              <a:t>bricolage</a:t>
            </a:r>
          </a:p>
          <a:p>
            <a:pPr algn="just">
              <a:lnSpc>
                <a:spcPct val="150000"/>
              </a:lnSpc>
            </a:pPr>
            <a:r>
              <a:rPr lang="it-IT" sz="1600" b="1" i="1" dirty="0" smtClean="0">
                <a:solidFill>
                  <a:srgbClr val="FF0000"/>
                </a:solidFill>
                <a:latin typeface="Snap ITC" pitchFamily="82" charset="0"/>
              </a:rPr>
              <a:t>“Te piace ‘o presepio?” </a:t>
            </a:r>
            <a:r>
              <a:rPr lang="it-IT" sz="1600" b="1" i="1" dirty="0" smtClean="0">
                <a:latin typeface="Snap ITC" pitchFamily="82" charset="0"/>
              </a:rPr>
              <a:t>– </a:t>
            </a:r>
            <a:r>
              <a:rPr lang="it-IT" sz="1600" dirty="0" smtClean="0">
                <a:latin typeface="Comic Sans MS" pitchFamily="66" charset="0"/>
              </a:rPr>
              <a:t>artigianato </a:t>
            </a:r>
            <a:r>
              <a:rPr lang="it-IT" sz="1600" dirty="0" err="1" smtClean="0">
                <a:latin typeface="Comic Sans MS" pitchFamily="66" charset="0"/>
              </a:rPr>
              <a:t>presepiale</a:t>
            </a:r>
            <a:endParaRPr lang="it-IT" sz="1600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it-IT" sz="2800" b="1" i="1" dirty="0" smtClean="0">
                <a:solidFill>
                  <a:srgbClr val="0099CC"/>
                </a:solidFill>
                <a:latin typeface="Rage Italic" pitchFamily="66" charset="0"/>
              </a:rPr>
              <a:t>“Buone Parole” </a:t>
            </a:r>
            <a:r>
              <a:rPr lang="it-IT" sz="2400" b="1" i="1" dirty="0" smtClean="0">
                <a:solidFill>
                  <a:srgbClr val="0099CC"/>
                </a:solidFill>
                <a:latin typeface="Rage Italic" pitchFamily="66" charset="0"/>
              </a:rPr>
              <a:t>– </a:t>
            </a:r>
            <a:r>
              <a:rPr lang="it-IT" sz="1600" dirty="0" smtClean="0">
                <a:latin typeface="Comic Sans MS" pitchFamily="66" charset="0"/>
              </a:rPr>
              <a:t>alfabetizzazione alla lingua italiana per stranieri</a:t>
            </a:r>
            <a:endParaRPr lang="it-IT" sz="1600" b="1" i="1" dirty="0" smtClean="0">
              <a:latin typeface="Freestyle Script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it-IT" b="1" i="1" dirty="0" smtClean="0">
                <a:solidFill>
                  <a:srgbClr val="006600"/>
                </a:solidFill>
                <a:latin typeface="Jokerman" pitchFamily="82" charset="0"/>
              </a:rPr>
              <a:t>“Il Giardino di dentro” -  </a:t>
            </a:r>
            <a:r>
              <a:rPr lang="it-IT" sz="1600" dirty="0" smtClean="0">
                <a:latin typeface="Comic Sans MS" pitchFamily="66" charset="0"/>
              </a:rPr>
              <a:t>pollice verde, orticoltura e florovivaistica</a:t>
            </a:r>
            <a:endParaRPr lang="it-IT" sz="1600" b="1" i="1" dirty="0">
              <a:latin typeface="Comic Sans MS" pitchFamily="66" charset="0"/>
            </a:endParaRPr>
          </a:p>
        </p:txBody>
      </p:sp>
      <p:pic>
        <p:nvPicPr>
          <p:cNvPr id="5" name="Picture 7" descr="E:\P_20170110_095704_1.jpg"/>
          <p:cNvPicPr>
            <a:picLocks noChangeAspect="1" noChangeArrowheads="1"/>
          </p:cNvPicPr>
          <p:nvPr/>
        </p:nvPicPr>
        <p:blipFill>
          <a:blip r:embed="rId2" cstate="print">
            <a:lum bright="-40000" contrast="80000"/>
          </a:blip>
          <a:srcRect/>
          <a:stretch>
            <a:fillRect/>
          </a:stretch>
        </p:blipFill>
        <p:spPr bwMode="auto">
          <a:xfrm>
            <a:off x="1785918" y="357166"/>
            <a:ext cx="5572164" cy="135732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071670" y="1916660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10 Operatori impegnati nei nostri laboratori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PC1\AppData\Local\Microsoft\Windows\INetCache\IE\9EX6NTYJ\Efficacia[1]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 b="28460"/>
          <a:stretch>
            <a:fillRect/>
          </a:stretch>
        </p:blipFill>
        <p:spPr bwMode="auto">
          <a:xfrm>
            <a:off x="3981596" y="1880967"/>
            <a:ext cx="5019560" cy="490561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357158" y="4469362"/>
            <a:ext cx="77153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i="1" dirty="0" smtClean="0">
                <a:latin typeface="Arial" pitchFamily="34" charset="0"/>
                <a:cs typeface="Arial" pitchFamily="34" charset="0"/>
              </a:rPr>
              <a:t>Nel 2017:</a:t>
            </a:r>
          </a:p>
          <a:p>
            <a:pPr>
              <a:lnSpc>
                <a:spcPct val="150000"/>
              </a:lnSpc>
            </a:pPr>
            <a:r>
              <a:rPr lang="it-IT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utenti detenuti dell’ASL Na1 in M. A. inviati in C.T.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 descr="E:\P_20170110_095704_1.jpg"/>
          <p:cNvPicPr>
            <a:picLocks noChangeAspect="1" noChangeArrowheads="1"/>
          </p:cNvPicPr>
          <p:nvPr/>
        </p:nvPicPr>
        <p:blipFill>
          <a:blip r:embed="rId3" cstate="print">
            <a:lum bright="-40000" contrast="80000"/>
          </a:blip>
          <a:srcRect/>
          <a:stretch>
            <a:fillRect/>
          </a:stretch>
        </p:blipFill>
        <p:spPr bwMode="auto">
          <a:xfrm>
            <a:off x="1785918" y="357166"/>
            <a:ext cx="5572164" cy="135732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57158" y="2447362"/>
            <a:ext cx="70723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Lo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Sportello Informativo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si occupa di proporre e valutare percorsi terapeutici alternativi alla detenzione in carcere per gli Utenti della ASL Na1, coadiuvando il lavoro del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SerD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A.P.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PC1\AppData\Local\Microsoft\Windows\INetCache\IE\R1UAC4JC\comunita[1].jpg"/>
          <p:cNvPicPr>
            <a:picLocks noChangeAspect="1" noChangeArrowheads="1"/>
          </p:cNvPicPr>
          <p:nvPr/>
        </p:nvPicPr>
        <p:blipFill>
          <a:blip r:embed="rId2">
            <a:lum bright="25000" contrast="10000"/>
          </a:blip>
          <a:srcRect/>
          <a:stretch>
            <a:fillRect/>
          </a:stretch>
        </p:blipFill>
        <p:spPr bwMode="auto">
          <a:xfrm>
            <a:off x="2457456" y="2162180"/>
            <a:ext cx="6686544" cy="4552968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CasellaDiTesto 2"/>
          <p:cNvSpPr txBox="1"/>
          <p:nvPr/>
        </p:nvSpPr>
        <p:spPr>
          <a:xfrm>
            <a:off x="285720" y="50004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sz="36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M.A.</a:t>
            </a:r>
            <a:r>
              <a:rPr lang="it-IT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NEL NOSTRO SERVIZIO</a:t>
            </a:r>
            <a:endParaRPr lang="it-IT" sz="3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34437" y="1571612"/>
            <a:ext cx="506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Anno 2017 - U.O.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SerD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d.s.b.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24 “PALOMAR”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2000240"/>
            <a:ext cx="6429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Utenti inviati in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M.A.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presso comunità terapeutiche</a:t>
            </a:r>
          </a:p>
          <a:p>
            <a:pPr algn="ctr">
              <a:lnSpc>
                <a:spcPct val="150000"/>
              </a:lnSpc>
            </a:pPr>
            <a:r>
              <a:rPr lang="it-IT" sz="4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28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Utenti in programma terapeutico standard per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M.A.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presso il c.d.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Palomar</a:t>
            </a:r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Utenti in programma terapeutico funzione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SerD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esare Deve Morire Scena Finale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5285" y="500041"/>
            <a:ext cx="7977243" cy="598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C1\AppData\Local\Microsoft\Windows\INetCache\IE\QQGX0FJF\551d504fed71b[1]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929058" y="1214421"/>
            <a:ext cx="5214942" cy="5286773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043269" y="714356"/>
            <a:ext cx="5151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QUADRO NORMATIVO</a:t>
            </a:r>
            <a:endParaRPr lang="it-IT" sz="3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0034" y="1664507"/>
            <a:ext cx="821537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D.P.R. 309/90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art.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89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(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Provvedimenti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restrittivi nei confronti dei tossicodipendenti o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alcooldipendenti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che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abbiano in corso programmi terapeutici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indent="896938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art.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(Sospensione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dell'esecuzione della pena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detentiva)</a:t>
            </a:r>
          </a:p>
          <a:p>
            <a:pPr indent="896938">
              <a:lnSpc>
                <a:spcPct val="150000"/>
              </a:lnSpc>
              <a:buFontTx/>
              <a:buChar char="-"/>
            </a:pPr>
            <a:endParaRPr lang="it-IT" sz="14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D.L.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230/99:</a:t>
            </a:r>
          </a:p>
          <a:p>
            <a:pPr>
              <a:lnSpc>
                <a:spcPct val="150000"/>
              </a:lnSpc>
            </a:pPr>
            <a:r>
              <a:rPr lang="it-IT" b="1" dirty="0">
                <a:latin typeface="Arial" pitchFamily="34" charset="0"/>
                <a:cs typeface="Arial" pitchFamily="34" charset="0"/>
              </a:rPr>
              <a:t>	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art.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Diritto alla salute dei detenuti e degli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internati)</a:t>
            </a:r>
          </a:p>
          <a:p>
            <a:pPr>
              <a:lnSpc>
                <a:spcPct val="150000"/>
              </a:lnSpc>
            </a:pPr>
            <a:r>
              <a:rPr lang="it-IT" sz="1400" i="1" dirty="0">
                <a:latin typeface="Arial" pitchFamily="34" charset="0"/>
                <a:cs typeface="Arial" pitchFamily="34" charset="0"/>
              </a:rPr>
              <a:t>	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art.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(Trasferimento </a:t>
            </a:r>
            <a:r>
              <a:rPr lang="it-IT" sz="1400" i="1" dirty="0">
                <a:latin typeface="Arial" pitchFamily="34" charset="0"/>
                <a:cs typeface="Arial" pitchFamily="34" charset="0"/>
              </a:rPr>
              <a:t>delle funzioni e fase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sperimentale)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50004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MODELLI ORGANIZZATIVI REGIONALI</a:t>
            </a:r>
            <a:endParaRPr lang="it-IT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4282" y="2371122"/>
            <a:ext cx="871543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>
                <a:latin typeface="Arial" pitchFamily="34" charset="0"/>
                <a:cs typeface="Arial" pitchFamily="34" charset="0"/>
              </a:rPr>
              <a:t> Principi di riferimento: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Riconoscimento della piena parità di trattamento, in tema di assistenza sanitaria, tra individui liberi e individui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detenuti…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>
                <a:latin typeface="Arial" pitchFamily="34" charset="0"/>
                <a:cs typeface="Arial" pitchFamily="34" charset="0"/>
              </a:rPr>
              <a:t> Aree di interesse: 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Assistenza ai detenuti tossicodipendenti</a:t>
            </a:r>
          </a:p>
          <a:p>
            <a:pPr algn="just">
              <a:lnSpc>
                <a:spcPct val="150000"/>
              </a:lnSpc>
            </a:pP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Le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Aziende Sanitarie Locali, nel rispetto dei livelli essenziali di assistenza […] alla popolazione tossicodipendente […] offrono: </a:t>
            </a:r>
          </a:p>
          <a:p>
            <a:pPr algn="just">
              <a:lnSpc>
                <a:spcPct val="150000"/>
              </a:lnSpc>
            </a:pP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	- servizi di consulenza da parte della UO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SerD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nel cui territorio insiste l’istituto;</a:t>
            </a:r>
          </a:p>
          <a:p>
            <a:pPr algn="just">
              <a:lnSpc>
                <a:spcPct val="150000"/>
              </a:lnSpc>
            </a:pP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	- presenza quotidiana del personale della UO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SerD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territoriale per fasce orarie determinate;</a:t>
            </a:r>
          </a:p>
          <a:p>
            <a:pPr algn="just">
              <a:lnSpc>
                <a:spcPct val="150000"/>
              </a:lnSpc>
            </a:pP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	- istituzione di UO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SerD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“dedicata” al bacino di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</a:rPr>
              <a:t>popolazionedetenuta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 tossicodipendente dell’ASL.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121442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Delibera della Giunta regionale n. 96 del 21/03/2011</a:t>
            </a:r>
          </a:p>
          <a:p>
            <a:pPr algn="ctr">
              <a:lnSpc>
                <a:spcPct val="150000"/>
              </a:lnSpc>
            </a:pPr>
            <a:r>
              <a:rPr lang="it-IT" sz="1500" dirty="0" smtClean="0">
                <a:latin typeface="Arial" pitchFamily="34" charset="0"/>
                <a:cs typeface="Arial" pitchFamily="34" charset="0"/>
              </a:rPr>
              <a:t>Linee guida per la stesura del protocollo locale per la gestione del servizio di medicina penitenziaria</a:t>
            </a:r>
          </a:p>
          <a:p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endParaRPr lang="it-IT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Users\PC1\AppData\Local\Microsoft\Windows\INetCache\IE\9EX6NTYJ\volunteer-2055015_960_720[1].png"/>
          <p:cNvPicPr>
            <a:picLocks noChangeAspect="1" noChangeArrowheads="1"/>
          </p:cNvPicPr>
          <p:nvPr/>
        </p:nvPicPr>
        <p:blipFill>
          <a:blip r:embed="rId2">
            <a:lum bright="25000"/>
          </a:blip>
          <a:srcRect b="9843"/>
          <a:stretch>
            <a:fillRect/>
          </a:stretch>
        </p:blipFill>
        <p:spPr bwMode="auto">
          <a:xfrm>
            <a:off x="214282" y="3851844"/>
            <a:ext cx="8715436" cy="300618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85720" y="500042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MODELLI ORGANIZZATIVI REGIONALI - </a:t>
            </a:r>
            <a:r>
              <a:rPr lang="it-IT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it-IT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8596" y="1186324"/>
            <a:ext cx="828680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SerD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garantirà:</a:t>
            </a:r>
          </a:p>
          <a:p>
            <a:pPr>
              <a:lnSpc>
                <a:spcPct val="150000"/>
              </a:lnSpc>
            </a:pPr>
            <a:endParaRPr lang="it-IT" sz="1600" b="1" dirty="0" smtClean="0">
              <a:latin typeface="Arial" pitchFamily="34" charset="0"/>
              <a:cs typeface="Arial" pitchFamily="34" charset="0"/>
            </a:endParaRPr>
          </a:p>
          <a:p>
            <a:pPr marL="627063" indent="-179388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Interventi di trattamento farmacologico sostitutivo […] e continuità dei trattamenti farmacologici in essere […];</a:t>
            </a:r>
          </a:p>
          <a:p>
            <a:pPr marL="627063" indent="-179388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l’attuazione dei trattamenti farmacologici con antagonisti […] nella fase di accompagnamento alla remissione in libertà;</a:t>
            </a:r>
          </a:p>
          <a:p>
            <a:pPr marL="627063" indent="-179388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interventi di screening chimici, clinici e sierologici ai fini diagnostici […] all’ingresso in istituto;</a:t>
            </a:r>
          </a:p>
          <a:p>
            <a:pPr marL="627063" indent="-179388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interventi di tipo psico-sociale finalizzati al sostegno, orientamento e accompagnamento alla attivazione di misure alternative ai sensi del D.P.R. 309/90;</a:t>
            </a:r>
          </a:p>
          <a:p>
            <a:pPr marL="627063" indent="-179388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attività di prevenzione, informazione ed educazione alla salute mirate alla riduzione dei rischi e dei danni correlati all’uso di droghe;</a:t>
            </a:r>
          </a:p>
          <a:p>
            <a:pPr marL="627063" indent="-179388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realizzazione di interventi formativi rivolti sia al personale sanitario operante in istituto, sia al personale della Amministrazione Penitenziaria.</a:t>
            </a: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50004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NOSTRO MODELLO ORGANIZZATIVO</a:t>
            </a:r>
            <a:endParaRPr lang="it-IT" sz="36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3214" y="1285860"/>
            <a:ext cx="35477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Nascita del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SerD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interno - 2001</a:t>
            </a:r>
          </a:p>
          <a:p>
            <a:pPr>
              <a:lnSpc>
                <a:spcPct val="150000"/>
              </a:lnSpc>
            </a:pPr>
            <a:r>
              <a:rPr lang="it-IT" b="1" i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(dal 2011 invia Utenti in C.T.)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Trattamenti farmacologici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Trasferimento del Personale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00562" y="2161610"/>
            <a:ext cx="45720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Attribuzione della Misura Alternativa agli Utenti ASL Na1 per invio in C.T. da parte del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SerD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interno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00100" y="3500438"/>
            <a:ext cx="42862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LE MISURE ALTERNATIVE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C.T. regionali: 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" pitchFamily="34" charset="0"/>
                <a:cs typeface="Arial" pitchFamily="34" charset="0"/>
              </a:rPr>
              <a:t>	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accordo di programma</a:t>
            </a:r>
          </a:p>
          <a:p>
            <a:pPr>
              <a:lnSpc>
                <a:spcPct val="150000"/>
              </a:lnSpc>
            </a:pPr>
            <a:r>
              <a:rPr lang="it-IT" i="1" dirty="0" smtClean="0">
                <a:latin typeface="Arial" pitchFamily="34" charset="0"/>
                <a:cs typeface="Arial" pitchFamily="34" charset="0"/>
              </a:rPr>
              <a:t>	- scheda di invio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C.T. extra regionali: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" pitchFamily="34" charset="0"/>
                <a:cs typeface="Arial" pitchFamily="34" charset="0"/>
              </a:rPr>
              <a:t>	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- protocolli d’intesa</a:t>
            </a:r>
          </a:p>
          <a:p>
            <a:pPr>
              <a:lnSpc>
                <a:spcPct val="150000"/>
              </a:lnSpc>
            </a:pPr>
            <a:r>
              <a:rPr lang="it-IT" i="1" dirty="0">
                <a:latin typeface="Arial" pitchFamily="34" charset="0"/>
                <a:cs typeface="Arial" pitchFamily="34" charset="0"/>
              </a:rPr>
              <a:t>	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- protocolli G.I.P.</a:t>
            </a:r>
            <a:endParaRPr lang="it-IT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PC1\AppData\Local\Microsoft\Windows\INetCache\IE\9EX6NTYJ\1936-02-05-modern-times-2[1]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214941" y="3685016"/>
            <a:ext cx="3639183" cy="281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am-e14957116789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46985">
            <a:off x="4419367" y="4236784"/>
            <a:ext cx="4482382" cy="1905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5720" y="50004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GLI ATTORI</a:t>
            </a:r>
            <a:endParaRPr lang="it-IT" sz="3600" b="1" dirty="0">
              <a:solidFill>
                <a:srgbClr val="00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5720" y="1214422"/>
            <a:ext cx="6980437" cy="3074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U.O.C.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Dipendenze ASL Na1 Centro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Operatori SerD 24 / Area Penale - ASL Na1 Centro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Operatori ERA Coop – GESCO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Personale Penitenziario – c.c.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Poggioreale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Tossicodipendenti detenuti pad. “Roma” – c.c.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Poggioreale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50004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DOVE SONO I VECCHI EROINOMANI?</a:t>
            </a:r>
            <a:endParaRPr lang="it-IT" sz="3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14348" y="4665226"/>
            <a:ext cx="7653057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40 anni di trasformazione dei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fenomeni…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anni…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le stesse Misure Alternative!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PC1\AppData\Local\Microsoft\Windows\INetCache\IE\QQGX0FJF\dubbi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84" y="1357298"/>
            <a:ext cx="2514600" cy="332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1\AppData\Local\Microsoft\Windows\INetCache\IE\QQGX0FJF\1397136452_diritti-600x335[1]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714480" y="1000108"/>
            <a:ext cx="5720715" cy="321471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85720" y="50004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PAROLE CHIAVE</a:t>
            </a:r>
            <a:endParaRPr lang="it-IT" sz="36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35918" y="4085741"/>
            <a:ext cx="5765040" cy="2343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RIDUZIONE DEL DANNO</a:t>
            </a:r>
          </a:p>
          <a:p>
            <a:pPr>
              <a:lnSpc>
                <a:spcPct val="150000"/>
              </a:lnSpc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RIDUZIONE DEL DANNO DA CARCERAZIONE</a:t>
            </a:r>
          </a:p>
          <a:p>
            <a:pPr>
              <a:lnSpc>
                <a:spcPct val="150000"/>
              </a:lnSpc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COSA SI IMPARA IN CARCERE?</a:t>
            </a:r>
          </a:p>
          <a:p>
            <a:pPr>
              <a:lnSpc>
                <a:spcPct val="150000"/>
              </a:lnSpc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COSA SI IMPARA IN COMUNITA’?</a:t>
            </a:r>
          </a:p>
          <a:p>
            <a:pPr>
              <a:lnSpc>
                <a:spcPct val="150000"/>
              </a:lnSpc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COSA SI IMPARA IN MISURA ALTERNATIVA?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50004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DATI SULLE RECIDIVE</a:t>
            </a:r>
            <a:endParaRPr lang="it-IT" sz="3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14612" y="1071546"/>
            <a:ext cx="3647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Relazione al Parlamento del 2016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C1\Desktop\25-2.pn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785918" y="1500174"/>
            <a:ext cx="5513570" cy="5321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603</Words>
  <Application>Microsoft Office PowerPoint</Application>
  <PresentationFormat>Presentazione su schermo (4:3)</PresentationFormat>
  <Paragraphs>86</Paragraphs>
  <Slides>14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CENTRO EUROPEO DI STUDI DI NISIDA  8 NOVEMBRE 2018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Unità Operativa Complessa Dipendenze Via A. Manzoni n° 249 – NA POLI</dc:title>
  <dc:creator>PC1</dc:creator>
  <cp:lastModifiedBy>PC1</cp:lastModifiedBy>
  <cp:revision>76</cp:revision>
  <dcterms:created xsi:type="dcterms:W3CDTF">2018-05-29T08:46:43Z</dcterms:created>
  <dcterms:modified xsi:type="dcterms:W3CDTF">2018-11-05T09:54:24Z</dcterms:modified>
</cp:coreProperties>
</file>